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media/image7.jpeg" ContentType="image/jpeg"/>
  <Override PartName="/ppt/media/image8.jpeg" ContentType="image/jpeg"/>
  <Override PartName="/ppt/media/image9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800" u="none" kumimoji="0" normalizeH="0">
        <a:ln>
          <a:noFill/>
        </a:ln>
        <a:solidFill>
          <a:srgbClr val="FFFFFF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F5F0C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B4B4B4"/>
              </a:solidFill>
              <a:prstDash val="solid"/>
              <a:miter lim="400000"/>
            </a:ln>
          </a:left>
          <a:right>
            <a:ln w="12700" cap="flat">
              <a:solidFill>
                <a:srgbClr val="B4B4B4"/>
              </a:solidFill>
              <a:prstDash val="solid"/>
              <a:miter lim="400000"/>
            </a:ln>
          </a:right>
          <a:top>
            <a:ln w="12700" cap="flat">
              <a:solidFill>
                <a:srgbClr val="B4B4B4"/>
              </a:solidFill>
              <a:prstDash val="solid"/>
              <a:miter lim="400000"/>
            </a:ln>
          </a:top>
          <a:bottom>
            <a:ln w="12700" cap="flat">
              <a:solidFill>
                <a:srgbClr val="B4B4B4"/>
              </a:solidFill>
              <a:prstDash val="solid"/>
              <a:miter lim="400000"/>
            </a:ln>
          </a:bottom>
          <a:insideH>
            <a:ln w="12700" cap="flat">
              <a:solidFill>
                <a:srgbClr val="B4B4B4"/>
              </a:solidFill>
              <a:prstDash val="solid"/>
              <a:miter lim="400000"/>
            </a:ln>
          </a:insideH>
          <a:insideV>
            <a:ln w="12700" cap="flat">
              <a:solidFill>
                <a:srgbClr val="B4B4B4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87CED4">
              <a:alpha val="2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5DC123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2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3632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6">
              <a:hueOff val="105381"/>
              <a:satOff val="14341"/>
              <a:lumOff val="1080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45761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77C83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797A7C">
              <a:alpha val="30000"/>
            </a:srgbClr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3"/>
          </p:nvPr>
        </p:nvSpPr>
        <p:spPr>
          <a:xfrm>
            <a:off x="1270000" y="6362700"/>
            <a:ext cx="10464800" cy="5334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b="1" sz="28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– Juan López</a:t>
            </a:r>
          </a:p>
        </p:txBody>
      </p:sp>
      <p:sp>
        <p:nvSpPr>
          <p:cNvPr id="94" name="Shape 94"/>
          <p:cNvSpPr/>
          <p:nvPr>
            <p:ph type="body" sz="quarter" idx="14"/>
          </p:nvPr>
        </p:nvSpPr>
        <p:spPr>
          <a:xfrm>
            <a:off x="1270000" y="4254500"/>
            <a:ext cx="10464800" cy="7112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2400"/>
              </a:spcBef>
              <a:buSzTx/>
              <a:buNone/>
              <a:defRPr sz="4000"/>
            </a:lvl1pPr>
          </a:lstStyle>
          <a:p>
            <a:pPr/>
            <a:r>
              <a:t>“Escribir una cita aquí”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020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2192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762000"/>
            <a:ext cx="5334000" cy="8242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762000"/>
            <a:ext cx="5334000" cy="40005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Texto del título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5003800"/>
            <a:ext cx="5334000" cy="40005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5908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81000" indent="-381000">
              <a:spcBef>
                <a:spcPts val="3800"/>
              </a:spcBef>
              <a:defRPr sz="2800"/>
            </a:lvl1pPr>
            <a:lvl2pPr marL="762000" indent="-381000">
              <a:spcBef>
                <a:spcPts val="3800"/>
              </a:spcBef>
              <a:defRPr sz="2800"/>
            </a:lvl2pPr>
            <a:lvl3pPr marL="1143000" indent="-381000">
              <a:spcBef>
                <a:spcPts val="3800"/>
              </a:spcBef>
              <a:defRPr sz="2800"/>
            </a:lvl3pPr>
            <a:lvl4pPr marL="1524000" indent="-381000">
              <a:spcBef>
                <a:spcPts val="3800"/>
              </a:spcBef>
              <a:defRPr sz="2800"/>
            </a:lvl4pPr>
            <a:lvl5pPr marL="1905000" indent="-381000">
              <a:spcBef>
                <a:spcPts val="3800"/>
              </a:spcBef>
              <a:defRPr sz="2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18300" y="762000"/>
            <a:ext cx="5334000" cy="3898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762884"/>
            <a:ext cx="5334000" cy="8229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06400"/>
            <a:ext cx="11099800" cy="2120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57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1pPr>
      <a:lvl2pPr marL="914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2pPr>
      <a:lvl3pPr marL="1371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3pPr>
      <a:lvl4pPr marL="1828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4pPr>
      <a:lvl5pPr marL="22860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5pPr>
      <a:lvl6pPr marL="27432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6pPr>
      <a:lvl7pPr marL="32004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7pPr>
      <a:lvl8pPr marL="36576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8pPr>
      <a:lvl9pPr marL="4114800" marR="0" indent="-4572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800" u="none">
          <a:ln>
            <a:noFill/>
          </a:ln>
          <a:solidFill>
            <a:srgbClr val="FFFFFF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2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3.png"/><Relationship Id="rId3" Type="http://schemas.openxmlformats.org/officeDocument/2006/relationships/image" Target="../media/image3.jpeg"/><Relationship Id="rId4" Type="http://schemas.openxmlformats.org/officeDocument/2006/relationships/image" Target="../media/image3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jpeg"/><Relationship Id="rId3" Type="http://schemas.openxmlformats.org/officeDocument/2006/relationships/image" Target="../media/image3.jpeg"/><Relationship Id="rId4" Type="http://schemas.openxmlformats.org/officeDocument/2006/relationships/image" Target="../media/image5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Relationship Id="rId7" Type="http://schemas.openxmlformats.org/officeDocument/2006/relationships/image" Target="../media/image8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jpeg"/><Relationship Id="rId3" Type="http://schemas.openxmlformats.org/officeDocument/2006/relationships/image" Target="../media/image14.png"/><Relationship Id="rId4" Type="http://schemas.openxmlformats.org/officeDocument/2006/relationships/image" Target="../media/image3.jpeg"/><Relationship Id="rId5" Type="http://schemas.openxmlformats.org/officeDocument/2006/relationships/image" Target="../media/image6.jpeg"/><Relationship Id="rId6" Type="http://schemas.openxmlformats.org/officeDocument/2006/relationships/image" Target="../media/image7.jpe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3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4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7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8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Relationship Id="rId4" Type="http://schemas.openxmlformats.org/officeDocument/2006/relationships/image" Target="../media/image1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7921758ea7dfb78c2a4e4e754768c354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813132" y="798660"/>
            <a:ext cx="14631064" cy="10973299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Captura de pantalla 2019-05-26 a la(s) 13.02.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8716794" y="-81034"/>
            <a:ext cx="30597138" cy="942770"/>
          </a:xfrm>
          <a:prstGeom prst="rect">
            <a:avLst/>
          </a:prstGeom>
          <a:ln w="12700">
            <a:miter lim="400000"/>
          </a:ln>
        </p:spPr>
      </p:pic>
      <p:pic>
        <p:nvPicPr>
          <p:cNvPr id="121" name="Captura de pantalla 2019-05-26 a la(s) 13.09.1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67595" y="1330055"/>
            <a:ext cx="7069610" cy="391849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Shape 200"/>
          <p:cNvSpPr/>
          <p:nvPr/>
        </p:nvSpPr>
        <p:spPr>
          <a:xfrm>
            <a:off x="0" y="-22573"/>
            <a:ext cx="13004801" cy="8449569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01" name="Shape 201"/>
          <p:cNvSpPr/>
          <p:nvPr/>
        </p:nvSpPr>
        <p:spPr>
          <a:xfrm>
            <a:off x="0" y="2387600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02" name="Shape 202"/>
          <p:cNvSpPr/>
          <p:nvPr/>
        </p:nvSpPr>
        <p:spPr>
          <a:xfrm>
            <a:off x="5867400" y="-5358"/>
            <a:ext cx="1580555" cy="930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-137333"/>
              <a:satOff val="-2150"/>
              <a:lumOff val="15684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03" name="Shape 203"/>
          <p:cNvSpPr/>
          <p:nvPr/>
        </p:nvSpPr>
        <p:spPr>
          <a:xfrm>
            <a:off x="1364836" y="965318"/>
            <a:ext cx="10275129" cy="138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Hay muchas </a:t>
            </a:r>
            <a:r>
              <a:rPr u="sng"/>
              <a:t>oportunidades</a:t>
            </a:r>
            <a:r>
              <a:t> para GANAR dinero seguro con los bienes raíces </a:t>
            </a:r>
          </a:p>
        </p:txBody>
      </p:sp>
      <p:sp>
        <p:nvSpPr>
          <p:cNvPr id="204" name="Shape 204"/>
          <p:cNvSpPr/>
          <p:nvPr/>
        </p:nvSpPr>
        <p:spPr>
          <a:xfrm>
            <a:off x="812154" y="8965158"/>
            <a:ext cx="1117729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2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Todo para que puedas vivir más seguro, más feliz y tener más opciones a futuro.</a:t>
            </a:r>
          </a:p>
        </p:txBody>
      </p:sp>
      <p:pic>
        <p:nvPicPr>
          <p:cNvPr id="205" name="Captura de pantalla 2019-06-08 a la(s) 14.05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54497" y="2615029"/>
            <a:ext cx="6987406" cy="6728614"/>
          </a:xfrm>
          <a:prstGeom prst="rect">
            <a:avLst/>
          </a:prstGeom>
          <a:ln w="12700">
            <a:miter lim="400000"/>
          </a:ln>
        </p:spPr>
      </p:pic>
      <p:sp>
        <p:nvSpPr>
          <p:cNvPr id="206" name="Shape 206"/>
          <p:cNvSpPr/>
          <p:nvPr/>
        </p:nvSpPr>
        <p:spPr>
          <a:xfrm>
            <a:off x="8412281" y="3867150"/>
            <a:ext cx="4030276" cy="1435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900">
                <a:solidFill>
                  <a:srgbClr val="000000"/>
                </a:solidFill>
              </a:defRPr>
            </a:lvl1pPr>
          </a:lstStyle>
          <a:p>
            <a:pPr/>
            <a:r>
              <a:t># Mi equipo y yo buscamos nuevos terrenos en 3 Regiones</a:t>
            </a:r>
          </a:p>
        </p:txBody>
      </p:sp>
      <p:sp>
        <p:nvSpPr>
          <p:cNvPr id="207" name="Shape 207"/>
          <p:cNvSpPr/>
          <p:nvPr/>
        </p:nvSpPr>
        <p:spPr>
          <a:xfrm>
            <a:off x="8437681" y="5484669"/>
            <a:ext cx="4351695" cy="546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900">
                <a:solidFill>
                  <a:srgbClr val="000000"/>
                </a:solidFill>
              </a:defRPr>
            </a:lvl1pPr>
          </a:lstStyle>
          <a:p>
            <a:pPr/>
            <a:r>
              <a:t># de 1 a 50 hectáreas</a:t>
            </a:r>
          </a:p>
        </p:txBody>
      </p:sp>
      <p:sp>
        <p:nvSpPr>
          <p:cNvPr id="208" name="Shape 208"/>
          <p:cNvSpPr/>
          <p:nvPr/>
        </p:nvSpPr>
        <p:spPr>
          <a:xfrm>
            <a:off x="8437681" y="7443123"/>
            <a:ext cx="4351695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900">
                <a:solidFill>
                  <a:srgbClr val="000000"/>
                </a:solidFill>
              </a:defRPr>
            </a:lvl1pPr>
          </a:lstStyle>
          <a:p>
            <a:pPr/>
            <a:r>
              <a:t># que nos aseguran el éxito del loteo </a:t>
            </a:r>
          </a:p>
        </p:txBody>
      </p:sp>
      <p:sp>
        <p:nvSpPr>
          <p:cNvPr id="209" name="Shape 209"/>
          <p:cNvSpPr/>
          <p:nvPr/>
        </p:nvSpPr>
        <p:spPr>
          <a:xfrm>
            <a:off x="8437681" y="6213188"/>
            <a:ext cx="4351695" cy="990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900">
                <a:solidFill>
                  <a:srgbClr val="000000"/>
                </a:solidFill>
              </a:defRPr>
            </a:lvl1pPr>
          </a:lstStyle>
          <a:p>
            <a:pPr/>
            <a:r>
              <a:t># con un alto valor paisajistico y turístico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/>
          <p:nvPr/>
        </p:nvSpPr>
        <p:spPr>
          <a:xfrm>
            <a:off x="0" y="-22573"/>
            <a:ext cx="13004801" cy="8449569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12" name="Shape 212"/>
          <p:cNvSpPr/>
          <p:nvPr/>
        </p:nvSpPr>
        <p:spPr>
          <a:xfrm>
            <a:off x="0" y="3035300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13" name="Shape 213"/>
          <p:cNvSpPr/>
          <p:nvPr/>
        </p:nvSpPr>
        <p:spPr>
          <a:xfrm>
            <a:off x="5867400" y="-5358"/>
            <a:ext cx="1580555" cy="930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-137333"/>
              <a:satOff val="-2150"/>
              <a:lumOff val="15684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214" name="Captura de pantalla 2019-06-08 a la(s) 12.54.4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545963" y="4071560"/>
            <a:ext cx="5792475" cy="3206361"/>
          </a:xfrm>
          <a:prstGeom prst="rect">
            <a:avLst/>
          </a:prstGeom>
          <a:ln w="63500">
            <a:solidFill>
              <a:srgbClr val="000000"/>
            </a:solidFill>
            <a:miter lim="400000"/>
          </a:ln>
        </p:spPr>
      </p:pic>
      <p:pic>
        <p:nvPicPr>
          <p:cNvPr id="215" name="38133399_433229683851173_5018913067719720960_o.jp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30975" y="3049531"/>
            <a:ext cx="3498434" cy="4664578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Shape 216"/>
          <p:cNvSpPr/>
          <p:nvPr/>
        </p:nvSpPr>
        <p:spPr>
          <a:xfrm>
            <a:off x="0" y="7695810"/>
            <a:ext cx="13289955" cy="205596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17" name="Shape 217"/>
          <p:cNvSpPr/>
          <p:nvPr/>
        </p:nvSpPr>
        <p:spPr>
          <a:xfrm>
            <a:off x="503059" y="1200268"/>
            <a:ext cx="11998682" cy="13817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Mi meta es que dobles, triples, cuádruples y más tu dinero en los próximos años, invirtiendo en los loteos conmigo.</a:t>
            </a:r>
          </a:p>
        </p:txBody>
      </p:sp>
      <p:sp>
        <p:nvSpPr>
          <p:cNvPr id="218" name="Shape 218"/>
          <p:cNvSpPr/>
          <p:nvPr/>
        </p:nvSpPr>
        <p:spPr>
          <a:xfrm>
            <a:off x="1213842" y="7942740"/>
            <a:ext cx="10887671" cy="1612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z="3200">
                <a:solidFill>
                  <a:srgbClr val="F0FF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¡Actúa ahora - </a:t>
            </a:r>
          </a:p>
          <a:p>
            <a:pPr>
              <a:defRPr b="1" sz="3200">
                <a:solidFill>
                  <a:srgbClr val="F0FF00"/>
                </a:solidFill>
                <a:latin typeface="Helvetica"/>
                <a:ea typeface="Helvetica"/>
                <a:cs typeface="Helvetica"/>
                <a:sym typeface="Helvetica"/>
              </a:defRPr>
            </a:pPr>
            <a:r>
              <a:t>para ser parte de mi club de inversionistas ganadores !</a:t>
            </a:r>
          </a:p>
          <a:p>
            <a:pPr>
              <a:defRPr b="1" sz="900">
                <a:solidFill>
                  <a:srgbClr val="F0FF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>
              <a:defRPr b="1" sz="2700">
                <a:latin typeface="Helvetica"/>
                <a:ea typeface="Helvetica"/>
                <a:cs typeface="Helvetica"/>
                <a:sym typeface="Helvetica"/>
              </a:defRPr>
            </a:pPr>
            <a:r>
              <a:t>Después celebramos en conjunto nuestros logros…</a:t>
            </a:r>
          </a:p>
        </p:txBody>
      </p:sp>
      <p:sp>
        <p:nvSpPr>
          <p:cNvPr id="219" name="Shape 219"/>
          <p:cNvSpPr/>
          <p:nvPr/>
        </p:nvSpPr>
        <p:spPr>
          <a:xfrm>
            <a:off x="626675" y="3343834"/>
            <a:ext cx="10557650" cy="535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2" indent="3823854" defTabSz="457200">
              <a:defRPr sz="3400">
                <a:solidFill>
                  <a:srgbClr val="FF2D21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Todo que tienes que hacer es enviarme tus datos!</a:t>
            </a:r>
          </a:p>
        </p:txBody>
      </p:sp>
      <p:pic>
        <p:nvPicPr>
          <p:cNvPr id="220" name="580b57fcd9996e24bc43c45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flipH="1">
            <a:off x="10412214" y="3735709"/>
            <a:ext cx="1799581" cy="1799582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/>
        </p:nvSpPr>
        <p:spPr>
          <a:xfrm>
            <a:off x="0" y="-112911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223" name="51373645_543016172872523_8108456706440167424_n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96208" y="2214228"/>
            <a:ext cx="5709938" cy="76132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4" name="38133399_433229683851173_5018913067719720960_o.jpg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18324" y="2204797"/>
            <a:ext cx="2899772" cy="4054828"/>
          </a:xfrm>
          <a:prstGeom prst="rect">
            <a:avLst/>
          </a:prstGeom>
          <a:ln w="12700">
            <a:miter lim="400000"/>
          </a:ln>
        </p:spPr>
      </p:pic>
      <p:pic>
        <p:nvPicPr>
          <p:cNvPr id="225" name="IMG-20190328-WA0033.jp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-20638" y="6249358"/>
            <a:ext cx="2904400" cy="3572291"/>
          </a:xfrm>
          <a:prstGeom prst="rect">
            <a:avLst/>
          </a:prstGeom>
          <a:ln w="12700">
            <a:miter lim="400000"/>
          </a:ln>
        </p:spPr>
      </p:pic>
      <p:pic>
        <p:nvPicPr>
          <p:cNvPr id="226" name="22339557_279976169176526_7466394962383742034_o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227483" y="2209800"/>
            <a:ext cx="4282454" cy="76132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7" name="17425817_181277385713072_421575147732404264_n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959089" y="2214228"/>
            <a:ext cx="4282454" cy="76132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28" name="51071803_541677036339770_7930788404919271424_o.jp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944100" y="6297312"/>
            <a:ext cx="3846577" cy="512876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Shape 230"/>
          <p:cNvSpPr/>
          <p:nvPr/>
        </p:nvSpPr>
        <p:spPr>
          <a:xfrm>
            <a:off x="0" y="-112911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231" name="IMG-20190328-WA0033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22400" y="0"/>
            <a:ext cx="9753600" cy="9753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32" name="Captura de pantalla 2019-06-09 a la(s) 00.07.3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65" y="3588727"/>
            <a:ext cx="3846577" cy="61718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33" name="38133399_433229683851173_5018913067719720960_o.jpg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65" y="2802"/>
            <a:ext cx="3846577" cy="4873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4" name="22339557_279976169176526_7466394962383742034_o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221175" y="-11255"/>
            <a:ext cx="3846577" cy="6838358"/>
          </a:xfrm>
          <a:prstGeom prst="rect">
            <a:avLst/>
          </a:prstGeom>
          <a:ln w="12700">
            <a:miter lim="400000"/>
          </a:ln>
        </p:spPr>
      </p:pic>
      <p:pic>
        <p:nvPicPr>
          <p:cNvPr id="235" name="17425817_181277385713072_421575147732404264_n.jp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8219189" y="5084428"/>
            <a:ext cx="4282454" cy="76132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IMG-20170124-WA0005.jp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50517" y="946150"/>
            <a:ext cx="6972301" cy="786130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hape 238"/>
          <p:cNvSpPr/>
          <p:nvPr/>
        </p:nvSpPr>
        <p:spPr>
          <a:xfrm>
            <a:off x="3111500" y="762000"/>
            <a:ext cx="8285361" cy="1695103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39" name="Shape 239"/>
          <p:cNvSpPr/>
          <p:nvPr/>
        </p:nvSpPr>
        <p:spPr>
          <a:xfrm>
            <a:off x="3187997" y="2159000"/>
            <a:ext cx="2531964" cy="760521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0" name="Shape 240"/>
          <p:cNvSpPr/>
          <p:nvPr/>
        </p:nvSpPr>
        <p:spPr>
          <a:xfrm>
            <a:off x="7607597" y="2311400"/>
            <a:ext cx="3830391" cy="760521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1" name="Shape 241"/>
          <p:cNvSpPr/>
          <p:nvPr/>
        </p:nvSpPr>
        <p:spPr>
          <a:xfrm>
            <a:off x="4775497" y="6159500"/>
            <a:ext cx="3830391" cy="7605217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2" name="Shape 242"/>
          <p:cNvSpPr/>
          <p:nvPr/>
        </p:nvSpPr>
        <p:spPr>
          <a:xfrm>
            <a:off x="4735958" y="2227411"/>
            <a:ext cx="4188719" cy="4191001"/>
          </a:xfrm>
          <a:prstGeom prst="ellipse">
            <a:avLst/>
          </a:prstGeom>
          <a:ln w="25400">
            <a:solidFill>
              <a:srgbClr val="000000"/>
            </a:solidFill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243" name="Shape 243"/>
          <p:cNvSpPr/>
          <p:nvPr/>
        </p:nvSpPr>
        <p:spPr>
          <a:xfrm>
            <a:off x="5438372" y="-12700"/>
            <a:ext cx="2796592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Testimonio 2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/>
          <p:nvPr/>
        </p:nvSpPr>
        <p:spPr>
          <a:xfrm>
            <a:off x="0" y="-38100"/>
            <a:ext cx="13004800" cy="4916934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24" name="Shape 124"/>
          <p:cNvSpPr/>
          <p:nvPr/>
        </p:nvSpPr>
        <p:spPr>
          <a:xfrm>
            <a:off x="3160757" y="1143118"/>
            <a:ext cx="6993840" cy="21183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defTabSz="457200">
              <a:defRPr sz="4600">
                <a:solidFill>
                  <a:srgbClr val="FF2D21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t>Hay </a:t>
            </a:r>
            <a:r>
              <a:rPr sz="7000"/>
              <a:t>8</a:t>
            </a:r>
            <a:r>
              <a:t> razones</a:t>
            </a:r>
          </a:p>
          <a:p>
            <a:pPr defTabSz="457200">
              <a:defRPr sz="2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¿Por qué debes invertir con nosotros?</a:t>
            </a:r>
          </a:p>
        </p:txBody>
      </p:sp>
      <p:sp>
        <p:nvSpPr>
          <p:cNvPr id="125" name="Shape 125"/>
          <p:cNvSpPr/>
          <p:nvPr/>
        </p:nvSpPr>
        <p:spPr>
          <a:xfrm>
            <a:off x="5867400" y="-5358"/>
            <a:ext cx="1580555" cy="930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-137333"/>
              <a:satOff val="-2150"/>
              <a:lumOff val="15684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26" name="Shape 126"/>
          <p:cNvSpPr/>
          <p:nvPr/>
        </p:nvSpPr>
        <p:spPr>
          <a:xfrm>
            <a:off x="0" y="4051300"/>
            <a:ext cx="13004801" cy="6378625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27" name="Shape 127"/>
          <p:cNvSpPr/>
          <p:nvPr/>
        </p:nvSpPr>
        <p:spPr>
          <a:xfrm>
            <a:off x="1754386" y="4475226"/>
            <a:ext cx="9806583" cy="4780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1. </a:t>
            </a:r>
            <a:r>
              <a:t>REALIDAD</a:t>
            </a:r>
            <a:r>
              <a:t>: La venta de parcelas es uno de los negocios más rentables que existe ! 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2. </a:t>
            </a:r>
            <a:r>
              <a:t>OPORTUNIDAD</a:t>
            </a:r>
            <a:r>
              <a:t>: Existe una gran demanda de parcelas en el sur de Chile !  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3. </a:t>
            </a:r>
            <a:r>
              <a:t>PROSPECCIÓN</a:t>
            </a:r>
            <a:r>
              <a:t>: Mi equipo y yo sabemos como conseguir nuevos terrenos con alta plusvalía !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4. </a:t>
            </a:r>
            <a:r>
              <a:t>EXPERIENCIA</a:t>
            </a:r>
            <a:r>
              <a:t>: Conocemos exactamente los pasos técnicos y legales para hacer de cada terreno un loteo de alto valor !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5. </a:t>
            </a:r>
            <a:r>
              <a:t>MOTIVACIÓN</a:t>
            </a:r>
            <a:r>
              <a:t>: Nos encanta vender y ganar dinero ! </a:t>
            </a:r>
          </a:p>
        </p:txBody>
      </p:sp>
      <p:sp>
        <p:nvSpPr>
          <p:cNvPr id="128" name="Shape 128"/>
          <p:cNvSpPr/>
          <p:nvPr/>
        </p:nvSpPr>
        <p:spPr>
          <a:xfrm>
            <a:off x="678346" y="45499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29" name="Shape 129"/>
          <p:cNvSpPr/>
          <p:nvPr/>
        </p:nvSpPr>
        <p:spPr>
          <a:xfrm>
            <a:off x="678346" y="54516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0" name="Shape 130"/>
          <p:cNvSpPr/>
          <p:nvPr/>
        </p:nvSpPr>
        <p:spPr>
          <a:xfrm>
            <a:off x="678346" y="63533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1" name="Shape 131"/>
          <p:cNvSpPr/>
          <p:nvPr/>
        </p:nvSpPr>
        <p:spPr>
          <a:xfrm>
            <a:off x="678346" y="733760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2" name="Shape 132"/>
          <p:cNvSpPr/>
          <p:nvPr/>
        </p:nvSpPr>
        <p:spPr>
          <a:xfrm>
            <a:off x="678346" y="83218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0" y="-47973"/>
            <a:ext cx="13004801" cy="8449569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5" name="Shape 135"/>
          <p:cNvSpPr/>
          <p:nvPr/>
        </p:nvSpPr>
        <p:spPr>
          <a:xfrm>
            <a:off x="602146" y="9685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6" name="Shape 136"/>
          <p:cNvSpPr/>
          <p:nvPr/>
        </p:nvSpPr>
        <p:spPr>
          <a:xfrm>
            <a:off x="1583561" y="1162535"/>
            <a:ext cx="9837678" cy="2621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6. </a:t>
            </a:r>
            <a:r>
              <a:t>ES FÁCIL</a:t>
            </a:r>
            <a:r>
              <a:t>: Tu no tienes que hacer nada. Nosotros hacemos todo el trabajo !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7. </a:t>
            </a:r>
            <a:r>
              <a:t>SEGURIDAD: Realizamos solo proyectos que garantizan su éxito ! Así tu inversión está segura ! Luego recibirás tu dinero + las ganancias ! </a:t>
            </a: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</a:p>
          <a:p>
            <a:pPr algn="l" defTabSz="457200">
              <a:defRPr sz="28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pPr>
            <a:r>
              <a:t>8. </a:t>
            </a:r>
            <a:r>
              <a:t>INCREÍBLE GANANCIA</a:t>
            </a:r>
            <a:r>
              <a:t>: Te ofrecemos una tasa de interés inigualable ! </a:t>
            </a:r>
          </a:p>
        </p:txBody>
      </p:sp>
      <p:sp>
        <p:nvSpPr>
          <p:cNvPr id="137" name="Shape 137"/>
          <p:cNvSpPr/>
          <p:nvPr/>
        </p:nvSpPr>
        <p:spPr>
          <a:xfrm>
            <a:off x="602146" y="205440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8" name="Shape 138"/>
          <p:cNvSpPr/>
          <p:nvPr/>
        </p:nvSpPr>
        <p:spPr>
          <a:xfrm>
            <a:off x="602146" y="3140251"/>
            <a:ext cx="697483" cy="653698"/>
          </a:xfrm>
          <a:prstGeom prst="star5">
            <a:avLst>
              <a:gd name="adj" fmla="val 19100"/>
              <a:gd name="hf" fmla="val 105146"/>
              <a:gd name="vf" fmla="val 110557"/>
            </a:avLst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39" name="Shape 139"/>
          <p:cNvSpPr/>
          <p:nvPr/>
        </p:nvSpPr>
        <p:spPr>
          <a:xfrm>
            <a:off x="754893" y="4577958"/>
            <a:ext cx="8542562" cy="2171701"/>
          </a:xfrm>
          <a:prstGeom prst="rect">
            <a:avLst/>
          </a:prstGeom>
          <a:solidFill>
            <a:schemeClr val="accent5"/>
          </a:solidFill>
          <a:ln w="63500">
            <a:solidFill>
              <a:srgbClr val="DCDEE0"/>
            </a:solidFill>
            <a:miter lim="400000"/>
          </a:ln>
          <a:effectLst>
            <a:outerShdw sx="100000" sy="100000" kx="0" ky="0" algn="b" rotWithShape="0" blurRad="190500" dist="8455" dir="5400000">
              <a:srgbClr val="000000"/>
            </a:outerShdw>
          </a:effectLst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/>
          <a:p>
            <a:pPr defTabSz="457200">
              <a:defRPr sz="2200">
                <a:solidFill>
                  <a:srgbClr val="FF2D21"/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</a:p>
          <a:p>
            <a:pPr defTabSz="457200">
              <a:defRPr sz="4600">
                <a:solidFill>
                  <a:schemeClr val="accent6">
                    <a:hueOff val="105381"/>
                    <a:satOff val="14341"/>
                    <a:lumOff val="10801"/>
                  </a:schemeClr>
                </a:solidFill>
                <a:latin typeface="DIN Alternate"/>
                <a:ea typeface="DIN Alternate"/>
                <a:cs typeface="DIN Alternate"/>
                <a:sym typeface="DIN Alternate"/>
              </a:defRPr>
            </a:pPr>
            <a:r>
              <a:rPr>
                <a:solidFill>
                  <a:srgbClr val="FFE061"/>
                </a:solidFill>
              </a:rPr>
              <a:t>El Punto 8 tiene el potencial de cambiar tu vida para SIEMPRE !!!</a:t>
            </a:r>
            <a:r>
              <a:t> </a:t>
            </a:r>
          </a:p>
        </p:txBody>
      </p:sp>
      <p:pic>
        <p:nvPicPr>
          <p:cNvPr id="140" name="580b57fcd9996e24bc43c4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prstGeom prst="rect">
            <a:avLst/>
          </a:prstGeom>
          <a:ln w="12700">
            <a:miter lim="400000"/>
          </a:ln>
        </p:spPr>
      </p:pic>
      <p:pic>
        <p:nvPicPr>
          <p:cNvPr id="141" name="580b57fcd9996e24bc43c45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9345414" y="3395538"/>
            <a:ext cx="2381052" cy="238105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63500" dist="25400" dir="5400000">
              <a:srgbClr val="000000">
                <a:alpha val="50000"/>
              </a:srgbClr>
            </a:outerShdw>
          </a:effectLst>
        </p:spPr>
      </p:pic>
      <p:sp>
        <p:nvSpPr>
          <p:cNvPr id="142" name="Shape 142"/>
          <p:cNvSpPr/>
          <p:nvPr/>
        </p:nvSpPr>
        <p:spPr>
          <a:xfrm>
            <a:off x="-116062" y="7952333"/>
            <a:ext cx="13236924" cy="5608489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0" y="-24011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5" name="Shape 145"/>
          <p:cNvSpPr/>
          <p:nvPr/>
        </p:nvSpPr>
        <p:spPr>
          <a:xfrm>
            <a:off x="5867400" y="-5358"/>
            <a:ext cx="1580555" cy="930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-137333"/>
              <a:satOff val="-2150"/>
              <a:lumOff val="15684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6" name="Shape 146"/>
          <p:cNvSpPr/>
          <p:nvPr/>
        </p:nvSpPr>
        <p:spPr>
          <a:xfrm>
            <a:off x="1926051" y="1301868"/>
            <a:ext cx="9463253" cy="683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¿Quién te está invitando a ganar dinero sustancial ?</a:t>
            </a:r>
          </a:p>
        </p:txBody>
      </p:sp>
      <p:sp>
        <p:nvSpPr>
          <p:cNvPr id="147" name="Shape 147"/>
          <p:cNvSpPr/>
          <p:nvPr/>
        </p:nvSpPr>
        <p:spPr>
          <a:xfrm>
            <a:off x="1114722" y="7350412"/>
            <a:ext cx="11085911" cy="1924001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48" name="Shape 148"/>
          <p:cNvSpPr/>
          <p:nvPr/>
        </p:nvSpPr>
        <p:spPr>
          <a:xfrm>
            <a:off x="4401139" y="7375812"/>
            <a:ext cx="4513077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0FF00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Soy Sebastian Salz</a:t>
            </a:r>
          </a:p>
        </p:txBody>
      </p:sp>
      <p:sp>
        <p:nvSpPr>
          <p:cNvPr id="149" name="Shape 149"/>
          <p:cNvSpPr/>
          <p:nvPr/>
        </p:nvSpPr>
        <p:spPr>
          <a:xfrm>
            <a:off x="4203961" y="8774028"/>
            <a:ext cx="4907433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0FF00"/>
                </a:solidFill>
              </a:defRPr>
            </a:lvl1pPr>
          </a:lstStyle>
          <a:p>
            <a:pPr/>
            <a:r>
              <a:t>Yo vivo en Valdivia desde hace 15 años.</a:t>
            </a:r>
          </a:p>
        </p:txBody>
      </p:sp>
      <p:sp>
        <p:nvSpPr>
          <p:cNvPr id="150" name="Shape 150"/>
          <p:cNvSpPr/>
          <p:nvPr/>
        </p:nvSpPr>
        <p:spPr>
          <a:xfrm>
            <a:off x="5400186" y="7944773"/>
            <a:ext cx="2204428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0FF00"/>
                </a:solidFill>
              </a:defRPr>
            </a:lvl1pPr>
          </a:lstStyle>
          <a:p>
            <a:pPr/>
            <a:r>
              <a:t>alemán y chileno,</a:t>
            </a:r>
          </a:p>
        </p:txBody>
      </p:sp>
      <p:sp>
        <p:nvSpPr>
          <p:cNvPr id="151" name="Shape 151"/>
          <p:cNvSpPr/>
          <p:nvPr/>
        </p:nvSpPr>
        <p:spPr>
          <a:xfrm>
            <a:off x="3781775" y="8337812"/>
            <a:ext cx="5751805" cy="419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100">
                <a:solidFill>
                  <a:srgbClr val="F0FF00"/>
                </a:solidFill>
              </a:defRPr>
            </a:lvl1pPr>
          </a:lstStyle>
          <a:p>
            <a:pPr/>
            <a:r>
              <a:t>de profesión Geógrafo, padre de 3 bellas hijas.</a:t>
            </a:r>
          </a:p>
        </p:txBody>
      </p:sp>
      <p:pic>
        <p:nvPicPr>
          <p:cNvPr id="152" name="Y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62250" y="2362200"/>
            <a:ext cx="5390855" cy="436184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0" y="-38100"/>
            <a:ext cx="13004800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55" name="Shape 155"/>
          <p:cNvSpPr/>
          <p:nvPr/>
        </p:nvSpPr>
        <p:spPr>
          <a:xfrm>
            <a:off x="-142578" y="5572174"/>
            <a:ext cx="13289956" cy="840285"/>
          </a:xfrm>
          <a:prstGeom prst="rect">
            <a:avLst/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56" name="Shape 156"/>
          <p:cNvSpPr/>
          <p:nvPr/>
        </p:nvSpPr>
        <p:spPr>
          <a:xfrm>
            <a:off x="12700" y="4067745"/>
            <a:ext cx="13289955" cy="840285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57" name="Shape 157"/>
          <p:cNvSpPr/>
          <p:nvPr/>
        </p:nvSpPr>
        <p:spPr>
          <a:xfrm>
            <a:off x="-142578" y="2563316"/>
            <a:ext cx="13289956" cy="840284"/>
          </a:xfrm>
          <a:prstGeom prst="rect">
            <a:avLst/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58" name="Shape 158"/>
          <p:cNvSpPr/>
          <p:nvPr/>
        </p:nvSpPr>
        <p:spPr>
          <a:xfrm>
            <a:off x="-81143" y="2767558"/>
            <a:ext cx="1316708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200">
                <a:solidFill>
                  <a:schemeClr val="accent2">
                    <a:hueOff val="-964647"/>
                    <a:satOff val="11292"/>
                    <a:lumOff val="-2126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“Mi meta no es que inviertes conmigo una sola vez. Mi meta que es reinviertes una y otra vez.”  </a:t>
            </a:r>
          </a:p>
        </p:txBody>
      </p:sp>
      <p:sp>
        <p:nvSpPr>
          <p:cNvPr id="159" name="Shape 159"/>
          <p:cNvSpPr/>
          <p:nvPr/>
        </p:nvSpPr>
        <p:spPr>
          <a:xfrm>
            <a:off x="12700" y="1058887"/>
            <a:ext cx="13289955" cy="84028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0" name="Shape 160"/>
          <p:cNvSpPr/>
          <p:nvPr/>
        </p:nvSpPr>
        <p:spPr>
          <a:xfrm>
            <a:off x="-179866" y="5611316"/>
            <a:ext cx="13167086" cy="762001"/>
          </a:xfrm>
          <a:prstGeom prst="rect">
            <a:avLst/>
          </a:prstGeom>
          <a:solidFill>
            <a:schemeClr val="accent6">
              <a:hueOff val="105381"/>
              <a:satOff val="14341"/>
              <a:lumOff val="10801"/>
            </a:scheme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200">
                <a:solidFill>
                  <a:schemeClr val="accent2">
                    <a:hueOff val="-964647"/>
                    <a:satOff val="11292"/>
                    <a:lumOff val="-2126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“Deseo trabajar el resto de mi vida en con los bienes raíces. Todas mis decisiones y mi compromiso contigo van para lograr este objetivo.” </a:t>
            </a:r>
          </a:p>
        </p:txBody>
      </p:sp>
      <p:sp>
        <p:nvSpPr>
          <p:cNvPr id="161" name="Shape 161"/>
          <p:cNvSpPr/>
          <p:nvPr/>
        </p:nvSpPr>
        <p:spPr>
          <a:xfrm>
            <a:off x="-81143" y="4271987"/>
            <a:ext cx="1316708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200">
                <a:solidFill>
                  <a:schemeClr val="accent2">
                    <a:hueOff val="-964647"/>
                    <a:satOff val="11292"/>
                    <a:lumOff val="-2126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“Voy a haber cumplido mi objetivo, cuando poseas más dinero que te imaginaste tener. ” </a:t>
            </a:r>
          </a:p>
        </p:txBody>
      </p:sp>
      <p:sp>
        <p:nvSpPr>
          <p:cNvPr id="162" name="Shape 162"/>
          <p:cNvSpPr/>
          <p:nvPr/>
        </p:nvSpPr>
        <p:spPr>
          <a:xfrm>
            <a:off x="74134" y="1263129"/>
            <a:ext cx="13167086" cy="431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2200">
                <a:solidFill>
                  <a:schemeClr val="accent2">
                    <a:hueOff val="-964647"/>
                    <a:satOff val="11292"/>
                    <a:lumOff val="-21264"/>
                  </a:schemeClr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“El crecimiento y la seguridad de tu dinero está en mi enfoque.” </a:t>
            </a:r>
          </a:p>
        </p:txBody>
      </p:sp>
      <p:sp>
        <p:nvSpPr>
          <p:cNvPr id="163" name="Shape 163"/>
          <p:cNvSpPr/>
          <p:nvPr/>
        </p:nvSpPr>
        <p:spPr>
          <a:xfrm>
            <a:off x="2325814" y="177799"/>
            <a:ext cx="1241172" cy="685801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0" y="-22573"/>
            <a:ext cx="13004801" cy="8449569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6" name="Shape 166"/>
          <p:cNvSpPr/>
          <p:nvPr/>
        </p:nvSpPr>
        <p:spPr>
          <a:xfrm>
            <a:off x="0" y="2057400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7" name="Shape 167"/>
          <p:cNvSpPr/>
          <p:nvPr/>
        </p:nvSpPr>
        <p:spPr>
          <a:xfrm>
            <a:off x="5867400" y="-5358"/>
            <a:ext cx="1580555" cy="93015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800" y="21600"/>
                </a:move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hueOff val="-137333"/>
              <a:satOff val="-2150"/>
              <a:lumOff val="15684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68" name="Shape 168"/>
          <p:cNvSpPr/>
          <p:nvPr/>
        </p:nvSpPr>
        <p:spPr>
          <a:xfrm>
            <a:off x="4021284" y="1149468"/>
            <a:ext cx="5272787" cy="683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¿Qué loteos ya he realizado?</a:t>
            </a:r>
          </a:p>
        </p:txBody>
      </p:sp>
      <p:pic>
        <p:nvPicPr>
          <p:cNvPr id="169" name="pasted-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90587" y="630979"/>
            <a:ext cx="3266695" cy="111656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0" name="Captura de pantalla 2019-06-08 a la(s) 13.52.5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675103" y="3101929"/>
            <a:ext cx="7965148" cy="5971265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hape 171"/>
          <p:cNvSpPr/>
          <p:nvPr/>
        </p:nvSpPr>
        <p:spPr>
          <a:xfrm>
            <a:off x="1413687" y="2381129"/>
            <a:ext cx="10487981" cy="535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1. Loteo “Altos de Arique” a 23 km de Valdivia - 22,5 ha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/>
        </p:nvSpPr>
        <p:spPr>
          <a:xfrm>
            <a:off x="0" y="-112911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74" name="Shape 174"/>
          <p:cNvSpPr/>
          <p:nvPr/>
        </p:nvSpPr>
        <p:spPr>
          <a:xfrm>
            <a:off x="1527987" y="704729"/>
            <a:ext cx="10487981" cy="5359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2. Loteo “Tres Esteros” a 19,7 km de Panguipulli - 54 ha</a:t>
            </a:r>
          </a:p>
        </p:txBody>
      </p:sp>
      <p:sp>
        <p:nvSpPr>
          <p:cNvPr id="175" name="Shape 175"/>
          <p:cNvSpPr/>
          <p:nvPr/>
        </p:nvSpPr>
        <p:spPr>
          <a:xfrm>
            <a:off x="1527987" y="8329396"/>
            <a:ext cx="10487981" cy="53594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defTabSz="457200">
              <a:defRPr sz="34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3. Recién comenzamos con el loteo “Oro Verde” cerca de San José - 17 ha</a:t>
            </a:r>
          </a:p>
        </p:txBody>
      </p:sp>
      <p:sp>
        <p:nvSpPr>
          <p:cNvPr id="176" name="Shape 176"/>
          <p:cNvSpPr/>
          <p:nvPr/>
        </p:nvSpPr>
        <p:spPr>
          <a:xfrm>
            <a:off x="4743406" y="4178299"/>
            <a:ext cx="4057143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Imagen pendiente</a:t>
            </a:r>
          </a:p>
        </p:txBody>
      </p:sp>
      <p:pic>
        <p:nvPicPr>
          <p:cNvPr id="177" name="Tres Estero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40000" y="1758670"/>
            <a:ext cx="7924800" cy="593842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 p14:dur="100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0" y="0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80" name="Shape 180"/>
          <p:cNvSpPr/>
          <p:nvPr/>
        </p:nvSpPr>
        <p:spPr>
          <a:xfrm>
            <a:off x="4743406" y="4178299"/>
            <a:ext cx="4057143" cy="685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  <a:r>
              <a:t>Imagen pendiente</a:t>
            </a:r>
          </a:p>
        </p:txBody>
      </p:sp>
      <p:sp>
        <p:nvSpPr>
          <p:cNvPr id="181" name="Shape 181"/>
          <p:cNvSpPr/>
          <p:nvPr/>
        </p:nvSpPr>
        <p:spPr>
          <a:xfrm>
            <a:off x="-142578" y="1509216"/>
            <a:ext cx="13289956" cy="840284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82" name="Shape 182"/>
          <p:cNvSpPr/>
          <p:nvPr/>
        </p:nvSpPr>
        <p:spPr>
          <a:xfrm>
            <a:off x="-142578" y="7404100"/>
            <a:ext cx="13289956" cy="840284"/>
          </a:xfrm>
          <a:prstGeom prst="rect">
            <a:avLst/>
          </a:prstGeom>
          <a:solidFill>
            <a:schemeClr val="accent2"/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183" name="tarjeta-de-credito-por-dinero-en-efectivo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21531" y="2956221"/>
            <a:ext cx="5761737" cy="3841158"/>
          </a:xfrm>
          <a:prstGeom prst="rect">
            <a:avLst/>
          </a:prstGeom>
          <a:ln w="25400">
            <a:solidFill>
              <a:srgbClr val="000000"/>
            </a:solidFill>
            <a:miter lim="400000"/>
          </a:ln>
        </p:spPr>
      </p:pic>
      <p:sp>
        <p:nvSpPr>
          <p:cNvPr id="184" name="Shape 184"/>
          <p:cNvSpPr/>
          <p:nvPr/>
        </p:nvSpPr>
        <p:spPr>
          <a:xfrm>
            <a:off x="2606212" y="1648002"/>
            <a:ext cx="8331531" cy="5892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0FF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Mi interés es que ganas mucho dinero sin hacer nada !</a:t>
            </a:r>
          </a:p>
        </p:txBody>
      </p:sp>
      <p:sp>
        <p:nvSpPr>
          <p:cNvPr id="185" name="Shape 185"/>
          <p:cNvSpPr/>
          <p:nvPr/>
        </p:nvSpPr>
        <p:spPr>
          <a:xfrm>
            <a:off x="913754" y="7582941"/>
            <a:ext cx="11177291" cy="48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26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Todo para que puedas vivir más seguro, más feliz y tener más opciones a futuro.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/>
          <p:nvPr/>
        </p:nvSpPr>
        <p:spPr>
          <a:xfrm>
            <a:off x="0" y="-112911"/>
            <a:ext cx="13004801" cy="9979422"/>
          </a:xfrm>
          <a:prstGeom prst="rect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88" name="Shape 188"/>
          <p:cNvSpPr/>
          <p:nvPr/>
        </p:nvSpPr>
        <p:spPr>
          <a:xfrm>
            <a:off x="0" y="2585318"/>
            <a:ext cx="13004801" cy="5326510"/>
          </a:xfrm>
          <a:prstGeom prst="rect">
            <a:avLst/>
          </a:prstGeom>
          <a:solidFill>
            <a:schemeClr val="accent3">
              <a:satOff val="-13807"/>
              <a:lumOff val="19329"/>
            </a:schemeClr>
          </a:soli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pic>
        <p:nvPicPr>
          <p:cNvPr id="189" name="rethink_speakers_deny-300x3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1382" y="2923083"/>
            <a:ext cx="2053234" cy="2053234"/>
          </a:xfrm>
          <a:prstGeom prst="rect">
            <a:avLst/>
          </a:prstGeom>
          <a:ln w="12700">
            <a:miter lim="400000"/>
          </a:ln>
        </p:spPr>
      </p:pic>
      <p:pic>
        <p:nvPicPr>
          <p:cNvPr id="190" name="Joel-face-round-300x30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186181" y="2900938"/>
            <a:ext cx="2097472" cy="2097473"/>
          </a:xfrm>
          <a:prstGeom prst="rect">
            <a:avLst/>
          </a:prstGeom>
          <a:ln w="12700">
            <a:miter lim="400000"/>
          </a:ln>
        </p:spPr>
      </p:pic>
      <p:pic>
        <p:nvPicPr>
          <p:cNvPr id="191" name="face_left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75684" y="2922984"/>
            <a:ext cx="2053432" cy="2053432"/>
          </a:xfrm>
          <a:prstGeom prst="rect">
            <a:avLst/>
          </a:prstGeom>
          <a:ln w="12700">
            <a:miter lim="400000"/>
          </a:ln>
        </p:spPr>
      </p:pic>
      <p:sp>
        <p:nvSpPr>
          <p:cNvPr id="192" name="Shape 192"/>
          <p:cNvSpPr/>
          <p:nvPr/>
        </p:nvSpPr>
        <p:spPr>
          <a:xfrm rot="5400000">
            <a:off x="5104356" y="5421907"/>
            <a:ext cx="2645173" cy="2097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593" y="0"/>
                </a:moveTo>
                <a:cubicBezTo>
                  <a:pt x="2306" y="0"/>
                  <a:pt x="2074" y="293"/>
                  <a:pt x="2074" y="654"/>
                </a:cubicBezTo>
                <a:lnTo>
                  <a:pt x="2074" y="5231"/>
                </a:lnTo>
                <a:lnTo>
                  <a:pt x="0" y="6539"/>
                </a:lnTo>
                <a:lnTo>
                  <a:pt x="2074" y="7847"/>
                </a:lnTo>
                <a:lnTo>
                  <a:pt x="2074" y="20946"/>
                </a:lnTo>
                <a:cubicBezTo>
                  <a:pt x="2074" y="21307"/>
                  <a:pt x="2306" y="21600"/>
                  <a:pt x="2593" y="21600"/>
                </a:cubicBezTo>
                <a:lnTo>
                  <a:pt x="21081" y="21600"/>
                </a:lnTo>
                <a:cubicBezTo>
                  <a:pt x="21368" y="21600"/>
                  <a:pt x="21600" y="21307"/>
                  <a:pt x="21600" y="20946"/>
                </a:cubicBezTo>
                <a:lnTo>
                  <a:pt x="21600" y="654"/>
                </a:lnTo>
                <a:cubicBezTo>
                  <a:pt x="21600" y="293"/>
                  <a:pt x="21368" y="0"/>
                  <a:pt x="21081" y="0"/>
                </a:cubicBezTo>
                <a:lnTo>
                  <a:pt x="259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93" name="Shape 193"/>
          <p:cNvSpPr/>
          <p:nvPr/>
        </p:nvSpPr>
        <p:spPr>
          <a:xfrm rot="5400000">
            <a:off x="925314" y="5421907"/>
            <a:ext cx="2645173" cy="2097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593" y="0"/>
                </a:moveTo>
                <a:cubicBezTo>
                  <a:pt x="2306" y="0"/>
                  <a:pt x="2074" y="293"/>
                  <a:pt x="2074" y="654"/>
                </a:cubicBezTo>
                <a:lnTo>
                  <a:pt x="2074" y="5231"/>
                </a:lnTo>
                <a:lnTo>
                  <a:pt x="0" y="6539"/>
                </a:lnTo>
                <a:lnTo>
                  <a:pt x="2074" y="7847"/>
                </a:lnTo>
                <a:lnTo>
                  <a:pt x="2074" y="20946"/>
                </a:lnTo>
                <a:cubicBezTo>
                  <a:pt x="2074" y="21307"/>
                  <a:pt x="2306" y="21600"/>
                  <a:pt x="2593" y="21600"/>
                </a:cubicBezTo>
                <a:lnTo>
                  <a:pt x="21081" y="21600"/>
                </a:lnTo>
                <a:cubicBezTo>
                  <a:pt x="21368" y="21600"/>
                  <a:pt x="21600" y="21307"/>
                  <a:pt x="21600" y="20946"/>
                </a:cubicBezTo>
                <a:lnTo>
                  <a:pt x="21600" y="654"/>
                </a:lnTo>
                <a:cubicBezTo>
                  <a:pt x="21600" y="293"/>
                  <a:pt x="21368" y="0"/>
                  <a:pt x="21081" y="0"/>
                </a:cubicBezTo>
                <a:lnTo>
                  <a:pt x="259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94" name="Shape 194"/>
          <p:cNvSpPr/>
          <p:nvPr/>
        </p:nvSpPr>
        <p:spPr>
          <a:xfrm rot="5400000">
            <a:off x="9091414" y="5421907"/>
            <a:ext cx="2645172" cy="20974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593" y="0"/>
                </a:moveTo>
                <a:cubicBezTo>
                  <a:pt x="2306" y="0"/>
                  <a:pt x="2074" y="293"/>
                  <a:pt x="2074" y="654"/>
                </a:cubicBezTo>
                <a:lnTo>
                  <a:pt x="2074" y="5231"/>
                </a:lnTo>
                <a:lnTo>
                  <a:pt x="0" y="6539"/>
                </a:lnTo>
                <a:lnTo>
                  <a:pt x="2074" y="7847"/>
                </a:lnTo>
                <a:lnTo>
                  <a:pt x="2074" y="20946"/>
                </a:lnTo>
                <a:cubicBezTo>
                  <a:pt x="2074" y="21307"/>
                  <a:pt x="2306" y="21600"/>
                  <a:pt x="2593" y="21600"/>
                </a:cubicBezTo>
                <a:lnTo>
                  <a:pt x="21081" y="21600"/>
                </a:lnTo>
                <a:cubicBezTo>
                  <a:pt x="21368" y="21600"/>
                  <a:pt x="21600" y="21307"/>
                  <a:pt x="21600" y="20946"/>
                </a:cubicBezTo>
                <a:lnTo>
                  <a:pt x="21600" y="654"/>
                </a:lnTo>
                <a:cubicBezTo>
                  <a:pt x="21600" y="293"/>
                  <a:pt x="21368" y="0"/>
                  <a:pt x="21081" y="0"/>
                </a:cubicBezTo>
                <a:lnTo>
                  <a:pt x="2593" y="0"/>
                </a:ln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hueOff val="321133"/>
                  <a:satOff val="-12043"/>
                  <a:lumOff val="-7113"/>
                </a:schemeClr>
              </a:gs>
            </a:gsLst>
            <a:lin ang="5400000"/>
          </a:gradFill>
          <a:ln w="12700">
            <a:miter lim="400000"/>
          </a:ln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effectLst>
                  <a:outerShdw sx="100000" sy="100000" kx="0" ky="0" algn="b" rotWithShape="0" blurRad="25400" dist="23998" dir="2700000">
                    <a:srgbClr val="000000">
                      <a:alpha val="31034"/>
                    </a:srgbClr>
                  </a:outerShdw>
                </a:effectLst>
              </a:defRPr>
            </a:pPr>
          </a:p>
        </p:txBody>
      </p:sp>
      <p:sp>
        <p:nvSpPr>
          <p:cNvPr id="195" name="Shape 195"/>
          <p:cNvSpPr/>
          <p:nvPr/>
        </p:nvSpPr>
        <p:spPr>
          <a:xfrm>
            <a:off x="5381713" y="1225668"/>
            <a:ext cx="2241374" cy="6832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defTabSz="457200">
              <a:defRPr sz="4600">
                <a:solidFill>
                  <a:srgbClr val="000000"/>
                </a:solidFill>
                <a:latin typeface="DIN Condensed"/>
                <a:ea typeface="DIN Condensed"/>
                <a:cs typeface="DIN Condensed"/>
                <a:sym typeface="DIN Condensed"/>
              </a:defRPr>
            </a:lvl1pPr>
          </a:lstStyle>
          <a:p>
            <a:pPr/>
            <a:r>
              <a:t>Testimonios</a:t>
            </a:r>
          </a:p>
        </p:txBody>
      </p:sp>
      <p:sp>
        <p:nvSpPr>
          <p:cNvPr id="196" name="Shape 196"/>
          <p:cNvSpPr/>
          <p:nvPr/>
        </p:nvSpPr>
        <p:spPr>
          <a:xfrm>
            <a:off x="1199158" y="5734050"/>
            <a:ext cx="20974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jflsajfaslfhsaladjdjlasdladhjldh</a:t>
            </a:r>
          </a:p>
        </p:txBody>
      </p:sp>
      <p:sp>
        <p:nvSpPr>
          <p:cNvPr id="197" name="Shape 197"/>
          <p:cNvSpPr/>
          <p:nvPr/>
        </p:nvSpPr>
        <p:spPr>
          <a:xfrm>
            <a:off x="5378200" y="5848350"/>
            <a:ext cx="2097485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jflsajfaslfhsaladjdjlasdladhjldh</a:t>
            </a:r>
          </a:p>
        </p:txBody>
      </p:sp>
      <p:sp>
        <p:nvSpPr>
          <p:cNvPr id="198" name="Shape 198"/>
          <p:cNvSpPr/>
          <p:nvPr/>
        </p:nvSpPr>
        <p:spPr>
          <a:xfrm>
            <a:off x="9365257" y="5848350"/>
            <a:ext cx="2097486" cy="1473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jflsajfaslfhsaladjdjlasdladhjldh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theme/theme1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FF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Gradient">
  <a:themeElements>
    <a:clrScheme name="Gradient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189B1A"/>
      </a:accent2>
      <a:accent3>
        <a:srgbClr val="008C91"/>
      </a:accent3>
      <a:accent4>
        <a:srgbClr val="5747C1"/>
      </a:accent4>
      <a:accent5>
        <a:srgbClr val="971817"/>
      </a:accent5>
      <a:accent6>
        <a:srgbClr val="BC8027"/>
      </a:accent6>
      <a:hlink>
        <a:srgbClr val="0000FF"/>
      </a:hlink>
      <a:folHlink>
        <a:srgbClr val="FF00FF"/>
      </a:folHlink>
    </a:clrScheme>
    <a:fontScheme name="Gradient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Gradien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  <a:effectStyle>
          <a:effectLst>
            <a:outerShdw sx="100000" sy="100000" kx="0" ky="0" algn="b" rotWithShape="0" blurRad="76200" dist="0" dir="18900000">
              <a:srgbClr val="000000">
                <a:alpha val="8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gradFill flip="none" rotWithShape="1">
          <a:gsLst>
            <a:gs pos="0">
              <a:schemeClr val="accent1"/>
            </a:gs>
            <a:gs pos="100000">
              <a:schemeClr val="accent1">
                <a:hueOff val="321133"/>
                <a:satOff val="-12043"/>
                <a:lumOff val="-7113"/>
              </a:schemeClr>
            </a:gs>
          </a:gsLst>
          <a:lin ang="5400000" scaled="0"/>
        </a:gradFill>
        <a:ln w="12700" cap="flat">
          <a:noFill/>
          <a:miter lim="400000"/>
        </a:ln>
        <a:effectLst>
          <a:outerShdw sx="100000" sy="100000" kx="0" ky="0" algn="b" rotWithShape="0" blurRad="76200" dist="0" dir="18900000">
            <a:srgbClr val="000000">
              <a:alpha val="8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25400" dist="23998" dir="2700000">
                <a:srgbClr val="000000">
                  <a:alpha val="31034"/>
                </a:srgbClr>
              </a:outerShdw>
            </a:effectLst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